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3" r:id="rId3"/>
    <p:sldId id="273" r:id="rId4"/>
    <p:sldId id="264" r:id="rId5"/>
    <p:sldId id="265" r:id="rId6"/>
    <p:sldId id="266" r:id="rId7"/>
    <p:sldId id="267" r:id="rId8"/>
    <p:sldId id="272" r:id="rId9"/>
    <p:sldId id="269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0A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99" autoAdjust="0"/>
    <p:restoredTop sz="90720" autoAdjust="0"/>
  </p:normalViewPr>
  <p:slideViewPr>
    <p:cSldViewPr>
      <p:cViewPr varScale="1">
        <p:scale>
          <a:sx n="101" d="100"/>
          <a:sy n="101" d="100"/>
        </p:scale>
        <p:origin x="153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92" d="100"/>
          <a:sy n="92" d="100"/>
        </p:scale>
        <p:origin x="-2648" y="-11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x.wedding\AppData\Local\Microsoft\Windows\INetCache\Content.Outlook\1M68RHMK\2019.WI%20%202019.SP%20Days%20with%20the%20Least%20Number%20of%20Classe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x.wedding\AppData\Local\Microsoft\Windows\INetCache\Content.Outlook\1M68RHMK\2019.WI%20%202019.SP%20Days%20with%20the%20Least%20Number%20of%20Classe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2019/SP: Thursday</a:t>
            </a:r>
          </a:p>
          <a:p>
            <a:pPr>
              <a:defRPr/>
            </a:pPr>
            <a:r>
              <a:rPr lang="en-US" sz="1200"/>
              <a:t>390 Total Sections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'2019SP Analysis'!$A$49:$A$58</c:f>
              <c:strCache>
                <c:ptCount val="10"/>
                <c:pt idx="0">
                  <c:v>8:00am</c:v>
                </c:pt>
                <c:pt idx="1">
                  <c:v>9:00am</c:v>
                </c:pt>
                <c:pt idx="2">
                  <c:v>10:00am</c:v>
                </c:pt>
                <c:pt idx="3">
                  <c:v>11:00am</c:v>
                </c:pt>
                <c:pt idx="4">
                  <c:v>12:00pm</c:v>
                </c:pt>
                <c:pt idx="5">
                  <c:v>1:00pm</c:v>
                </c:pt>
                <c:pt idx="6">
                  <c:v>2:00pm</c:v>
                </c:pt>
                <c:pt idx="7">
                  <c:v>3:00pm</c:v>
                </c:pt>
                <c:pt idx="8">
                  <c:v>4:00pm</c:v>
                </c:pt>
                <c:pt idx="9">
                  <c:v>5:00pm</c:v>
                </c:pt>
              </c:strCache>
            </c:strRef>
          </c:cat>
          <c:val>
            <c:numRef>
              <c:f>'2019SP Analysis'!$B$49:$B$58</c:f>
              <c:numCache>
                <c:formatCode>General</c:formatCode>
                <c:ptCount val="10"/>
                <c:pt idx="0">
                  <c:v>135</c:v>
                </c:pt>
                <c:pt idx="1">
                  <c:v>171</c:v>
                </c:pt>
                <c:pt idx="2">
                  <c:v>209</c:v>
                </c:pt>
                <c:pt idx="3">
                  <c:v>207</c:v>
                </c:pt>
                <c:pt idx="4">
                  <c:v>78</c:v>
                </c:pt>
                <c:pt idx="5">
                  <c:v>124</c:v>
                </c:pt>
                <c:pt idx="6">
                  <c:v>148</c:v>
                </c:pt>
                <c:pt idx="7">
                  <c:v>72</c:v>
                </c:pt>
                <c:pt idx="8">
                  <c:v>60</c:v>
                </c:pt>
                <c:pt idx="9">
                  <c:v>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668-47B0-B192-79109135D554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40150512"/>
        <c:axId val="240149952"/>
      </c:lineChart>
      <c:catAx>
        <c:axId val="240150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0149952"/>
        <c:crosses val="autoZero"/>
        <c:auto val="1"/>
        <c:lblAlgn val="ctr"/>
        <c:lblOffset val="100"/>
        <c:noMultiLvlLbl val="0"/>
      </c:catAx>
      <c:valAx>
        <c:axId val="240149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0150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2019/WI: Thursday</a:t>
            </a:r>
          </a:p>
          <a:p>
            <a:pPr>
              <a:defRPr/>
            </a:pPr>
            <a:r>
              <a:rPr lang="en-US" sz="1200"/>
              <a:t>421 Total Sections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'2019.WI Analysis'!$A$50:$A$59</c:f>
              <c:strCache>
                <c:ptCount val="10"/>
                <c:pt idx="0">
                  <c:v>8:00am</c:v>
                </c:pt>
                <c:pt idx="1">
                  <c:v>9:00am</c:v>
                </c:pt>
                <c:pt idx="2">
                  <c:v>10:00am</c:v>
                </c:pt>
                <c:pt idx="3">
                  <c:v>11:00am</c:v>
                </c:pt>
                <c:pt idx="4">
                  <c:v>12:00pm</c:v>
                </c:pt>
                <c:pt idx="5">
                  <c:v>1:00pm</c:v>
                </c:pt>
                <c:pt idx="6">
                  <c:v>2:00pm</c:v>
                </c:pt>
                <c:pt idx="7">
                  <c:v>3:00pm</c:v>
                </c:pt>
                <c:pt idx="8">
                  <c:v>4:00pm</c:v>
                </c:pt>
                <c:pt idx="9">
                  <c:v>5:00pm</c:v>
                </c:pt>
              </c:strCache>
            </c:strRef>
          </c:cat>
          <c:val>
            <c:numRef>
              <c:f>'2019.WI Analysis'!$B$50:$B$59</c:f>
              <c:numCache>
                <c:formatCode>General</c:formatCode>
                <c:ptCount val="10"/>
                <c:pt idx="0">
                  <c:v>75</c:v>
                </c:pt>
                <c:pt idx="1">
                  <c:v>185</c:v>
                </c:pt>
                <c:pt idx="2">
                  <c:v>220</c:v>
                </c:pt>
                <c:pt idx="3">
                  <c:v>206</c:v>
                </c:pt>
                <c:pt idx="4">
                  <c:v>77</c:v>
                </c:pt>
                <c:pt idx="5">
                  <c:v>122</c:v>
                </c:pt>
                <c:pt idx="6">
                  <c:v>127</c:v>
                </c:pt>
                <c:pt idx="7">
                  <c:v>73</c:v>
                </c:pt>
                <c:pt idx="8">
                  <c:v>69</c:v>
                </c:pt>
                <c:pt idx="9">
                  <c:v>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BDF-46E2-8E18-3C03F31C3568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34783552"/>
        <c:axId val="234784112"/>
      </c:lineChart>
      <c:catAx>
        <c:axId val="234783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4784112"/>
        <c:crosses val="autoZero"/>
        <c:auto val="1"/>
        <c:lblAlgn val="ctr"/>
        <c:lblOffset val="100"/>
        <c:noMultiLvlLbl val="0"/>
      </c:catAx>
      <c:valAx>
        <c:axId val="234784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47835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0B2347B-F371-4B59-992D-BF136017EBD4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36FD648-97E3-4403-839A-90BFB34F6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0657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935E72-9B82-4D21-A286-6E78ED3278A3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FC295-7663-40B8-9235-1490CABB6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372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Updated</a:t>
            </a:r>
            <a:r>
              <a:rPr lang="en-US" baseline="0" dirty="0" smtClean="0"/>
              <a:t> 8-18-15</a:t>
            </a:r>
            <a:r>
              <a:rPr lang="en-US" dirty="0" smtClean="0"/>
              <a:t>,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FC295-7663-40B8-9235-1490CABB681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548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E45AEC-76E3-499B-87A9-607830C765A4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F3FE13-ACA0-4E55-98C3-F2222355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161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E45AEC-76E3-499B-87A9-607830C765A4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F3FE13-ACA0-4E55-98C3-F2222355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367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E45AEC-76E3-499B-87A9-607830C765A4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F3FE13-ACA0-4E55-98C3-F2222355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419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E45AEC-76E3-499B-87A9-607830C765A4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F3FE13-ACA0-4E55-98C3-F2222355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282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E45AEC-76E3-499B-87A9-607830C765A4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F3FE13-ACA0-4E55-98C3-F2222355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10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E45AEC-76E3-499B-87A9-607830C765A4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F3FE13-ACA0-4E55-98C3-F2222355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20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E45AEC-76E3-499B-87A9-607830C765A4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F3FE13-ACA0-4E55-98C3-F2222355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455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E45AEC-76E3-499B-87A9-607830C765A4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F3FE13-ACA0-4E55-98C3-F2222355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875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E45AEC-76E3-499B-87A9-607830C765A4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F3FE13-ACA0-4E55-98C3-F2222355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042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E45AEC-76E3-499B-87A9-607830C765A4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F3FE13-ACA0-4E55-98C3-F2222355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174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E45AEC-76E3-499B-87A9-607830C765A4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F3FE13-ACA0-4E55-98C3-F22223554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453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PP_BlueBase_SloGo.jp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734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_WhiteCoverX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914400" y="762000"/>
            <a:ext cx="7315200" cy="60960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Skills Competition</a:t>
            </a:r>
            <a:br>
              <a:rPr lang="en-US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 Overview</a:t>
            </a:r>
            <a:br>
              <a:rPr lang="en-US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b="1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14400" y="2209800"/>
            <a:ext cx="7315200" cy="6096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i="1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Skills Competition Overview: </a:t>
            </a:r>
            <a:r>
              <a:rPr lang="en-US" sz="2000" i="1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000" i="1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slides</a:t>
            </a:r>
          </a:p>
          <a:p>
            <a:r>
              <a:rPr lang="en-US" sz="2000" i="1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Tuition </a:t>
            </a:r>
            <a:r>
              <a:rPr lang="en-US" sz="2000" i="1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Waiver Details: 2 slides</a:t>
            </a:r>
            <a:br>
              <a:rPr lang="en-US" sz="2000" i="1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i="1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Competition Date: 1 slide</a:t>
            </a:r>
            <a:br>
              <a:rPr lang="en-US" sz="2000" i="1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i="1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 Cancellation Times: </a:t>
            </a:r>
            <a:r>
              <a:rPr lang="en-US" sz="2000" i="1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slides</a:t>
            </a:r>
            <a:r>
              <a:rPr lang="en-US" sz="2000" i="1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i="1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i="1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Questions/Comments: 1 slide</a:t>
            </a:r>
            <a:r>
              <a:rPr lang="en-US" sz="20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47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381000"/>
            <a:ext cx="7620000" cy="6096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is the Skills Competition?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1295400"/>
            <a:ext cx="7620000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MISSION: The 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Clackamas Regional Skills Competition provides students an opportunity to demonstrate skills and knowledge in academic and 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career and technical 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education competitions and events, promotes a college-going culture, and exposes students to a college campus.</a:t>
            </a:r>
          </a:p>
        </p:txBody>
      </p:sp>
      <p:sp>
        <p:nvSpPr>
          <p:cNvPr id="4" name="Rectangle 3"/>
          <p:cNvSpPr/>
          <p:nvPr/>
        </p:nvSpPr>
        <p:spPr>
          <a:xfrm>
            <a:off x="990600" y="3507938"/>
            <a:ext cx="7696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Each year, between 800-1200 high-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schoolers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attend between 30-40 individual events hosted by faculty, staff, and C-TEC Youth Services.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CCC awards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tuition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waivers from the general fund to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1st place (12 credits), 2nd place (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8 credits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 and 3rd place (4 credits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 winners in most contests.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CCC and the Clackamas Educational Service District have hosted the Skills Competition for 41 years.</a:t>
            </a:r>
          </a:p>
          <a:p>
            <a:pPr marL="285750" indent="-285750" algn="ctr">
              <a:buFont typeface="Arial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04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381000"/>
            <a:ext cx="7620000" cy="6096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Why do we co-host this event?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1143000"/>
            <a:ext cx="7620000" cy="452431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CCC’s Purpose: “Creating lifetime opportunities for success through responsive education.”</a:t>
            </a:r>
          </a:p>
          <a:p>
            <a:pPr algn="ctr"/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CCC’s Mission: “To serve the people of the 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college district with high-quality education and training opportunities that are accessible to all students, adaptable to changing needs and accountable to the community we serve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</a:p>
          <a:p>
            <a:pPr algn="ctr"/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CCC’s Core Themes: 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Academic Transfer</a:t>
            </a:r>
          </a:p>
          <a:p>
            <a:pPr algn="ctr"/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Career and Technical Education</a:t>
            </a:r>
          </a:p>
          <a:p>
            <a:pPr algn="ctr"/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Essential Skills</a:t>
            </a:r>
          </a:p>
          <a:p>
            <a:pPr algn="ctr"/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Lifelong Learning</a:t>
            </a:r>
            <a:endPara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00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90600" y="1219200"/>
            <a:ext cx="7620000" cy="12192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numCol="2" rtlCol="0">
            <a:noAutofit/>
          </a:bodyPr>
          <a:lstStyle/>
          <a:p>
            <a:pPr algn="ctr"/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2019: 1,080 credit hours in tuition waivers given</a:t>
            </a:r>
          </a:p>
          <a:p>
            <a:pPr algn="ctr"/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2018: 1,540 “  ”</a:t>
            </a:r>
            <a:endPara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2017: 1,236 “  ”</a:t>
            </a:r>
          </a:p>
          <a:p>
            <a:pPr algn="ctr"/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2016: 1,224 “  ”</a:t>
            </a:r>
          </a:p>
          <a:p>
            <a:pPr algn="ctr"/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2015: 1,216 “  ”</a:t>
            </a:r>
            <a:endPara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381000"/>
            <a:ext cx="7620000" cy="6096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Tuition Waiver Use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90600" y="2667000"/>
            <a:ext cx="76962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Winners can use their tuition waivers for up to 2 years after their graduation date.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For expired waivers awarded 2012-2014: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19% of awardees used at least 1 credit of their tuition waivers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those, 88% used ALL of the tuition waiver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For every $1.00 in tuition waivers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used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we see a return of $3.38 in tuition dollars from those students.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Until this year (2019), there has been no communication to awardees after the initial award letter/certificate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4228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90600" y="1219200"/>
            <a:ext cx="7620000" cy="230832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numCol="1" rtlCol="0">
            <a:spAutoFit/>
          </a:bodyPr>
          <a:lstStyle/>
          <a:p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Limitations of the 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tuition waiver system: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students win tuition waivers, they are not added to Colleague until they apply for admission to CCC.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Tuition waivers and their use are tracked by Financial Aid using an internal database.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Tuition waivers are not automatically applied.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381000"/>
            <a:ext cx="7620000" cy="6096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Tuition Waiver Use (cont.)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90600" y="3581400"/>
            <a:ext cx="7696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Over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past three years (SU15-SP18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123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unduplicated students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used waivers.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buFont typeface="Arial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98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of these were previously enrolled before using their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award (either through our Office of Education Partnerships programs or as a post-secondary credit-seeking students).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buFont typeface="Arial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~50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% Fall-to-Fall retention rate for these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students.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121.3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total FTE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added by these students after waiver use (~$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546,000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 state reimbursement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2623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90600" y="1219200"/>
            <a:ext cx="7620000" cy="15696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numCol="1" rtlCol="0">
            <a:spAutoFit/>
          </a:bodyPr>
          <a:lstStyle/>
          <a:p>
            <a:pPr algn="ctr"/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Currently, the Skills Competition is held on the 4</a:t>
            </a:r>
            <a:r>
              <a:rPr lang="en-US" sz="2400" b="1" i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Thursday of February every year.</a:t>
            </a:r>
          </a:p>
          <a:p>
            <a:pPr algn="ctr"/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Since 2012, the competition has been cancelled twice (2012, 2018) due to weather.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381000"/>
            <a:ext cx="7620000" cy="6096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Competition Date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90600" y="2819400"/>
            <a:ext cx="76962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Survey Results:</a:t>
            </a:r>
          </a:p>
          <a:p>
            <a:pPr marL="285750" indent="-285750">
              <a:buFont typeface="Arial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/>
              <a:buChar char="•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/>
              <a:buChar char="•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/>
              <a:buChar char="•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Why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not hold the event on a Friday or Saturday?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Equity for HS partners in our district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How to encourage faculty participation?</a:t>
            </a:r>
          </a:p>
          <a:p>
            <a:pPr marL="285750" indent="-285750">
              <a:buFont typeface="Arial"/>
              <a:buChar char="•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4827471"/>
              </p:ext>
            </p:extLst>
          </p:nvPr>
        </p:nvGraphicFramePr>
        <p:xfrm>
          <a:off x="1524000" y="3200400"/>
          <a:ext cx="67818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0600">
                  <a:extLst>
                    <a:ext uri="{9D8B030D-6E8A-4147-A177-3AD203B41FA5}">
                      <a16:colId xmlns:a16="http://schemas.microsoft.com/office/drawing/2014/main" val="565202573"/>
                    </a:ext>
                  </a:extLst>
                </a:gridCol>
                <a:gridCol w="2260600">
                  <a:extLst>
                    <a:ext uri="{9D8B030D-6E8A-4147-A177-3AD203B41FA5}">
                      <a16:colId xmlns:a16="http://schemas.microsoft.com/office/drawing/2014/main" val="1901469369"/>
                    </a:ext>
                  </a:extLst>
                </a:gridCol>
                <a:gridCol w="2260600">
                  <a:extLst>
                    <a:ext uri="{9D8B030D-6E8A-4147-A177-3AD203B41FA5}">
                      <a16:colId xmlns:a16="http://schemas.microsoft.com/office/drawing/2014/main" val="6107446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Thurs</a:t>
                      </a:r>
                      <a:r>
                        <a:rPr lang="en-US" baseline="0" dirty="0" smtClean="0"/>
                        <a:t>. in </a:t>
                      </a:r>
                      <a:r>
                        <a:rPr lang="en-US" dirty="0" smtClean="0"/>
                        <a:t>Feb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r>
                        <a:rPr lang="en-US" baseline="30000" dirty="0" smtClean="0"/>
                        <a:t>rd</a:t>
                      </a:r>
                      <a:r>
                        <a:rPr lang="en-US" dirty="0" smtClean="0"/>
                        <a:t> Thurs. in April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21447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HS </a:t>
                      </a:r>
                      <a:r>
                        <a:rPr lang="en-US" dirty="0" smtClean="0"/>
                        <a:t>Partners (46)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21.74%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78.26%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7103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CCC (77)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22.08%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77.92%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97229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ESD (2)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6358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214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90600" y="1185208"/>
            <a:ext cx="7620000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numCol="1" rtlCol="0">
            <a:spAutoFit/>
          </a:bodyPr>
          <a:lstStyle/>
          <a:p>
            <a:pPr algn="ctr"/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Currently, classes on the Oregon City and Harmony campuses are cancelled until 4 p.m. </a:t>
            </a:r>
          </a:p>
          <a:p>
            <a:pPr algn="ctr"/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the day of the event.</a:t>
            </a:r>
          </a:p>
          <a:p>
            <a:pPr algn="ctr"/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proposal last year to reduce the class cancellation times to 1 p.m. was reversed this year.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304800"/>
            <a:ext cx="7620000" cy="6096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Class Cancellation Times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5278730"/>
              </p:ext>
            </p:extLst>
          </p:nvPr>
        </p:nvGraphicFramePr>
        <p:xfrm>
          <a:off x="4724400" y="3124200"/>
          <a:ext cx="42672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61407"/>
              </p:ext>
            </p:extLst>
          </p:nvPr>
        </p:nvGraphicFramePr>
        <p:xfrm>
          <a:off x="457200" y="3124200"/>
          <a:ext cx="42672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1881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90600" y="1185208"/>
            <a:ext cx="7620000" cy="15696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numCol="1" rtlCol="0">
            <a:spAutoFit/>
          </a:bodyPr>
          <a:lstStyle/>
          <a:p>
            <a:pPr algn="ctr"/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event cannot run past 1 p.m. because of transportation needs of the high schools.</a:t>
            </a:r>
          </a:p>
          <a:p>
            <a:pPr algn="ctr"/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time of class cancellations is wholly up to the college, not the Skills Competition Steering Committee.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304800"/>
            <a:ext cx="7620000" cy="6096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Class Cancellation Times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90600" y="2971800"/>
            <a:ext cx="7620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During listening sessions hosted in SP2018, faculty in attendance requested less class time lost, especially during a term with so many planned and unplanned closures.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As of today, there is no formal recommendation to change class cancellation times. However, we have some questions: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What are the impacts to students in the two cancellation scenarios? (4 p.m. vs 1 p.m.)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Are there other scenarios we should consider?</a:t>
            </a:r>
          </a:p>
        </p:txBody>
      </p:sp>
    </p:spTree>
    <p:extLst>
      <p:ext uri="{BB962C8B-B14F-4D97-AF65-F5344CB8AC3E}">
        <p14:creationId xmlns:p14="http://schemas.microsoft.com/office/powerpoint/2010/main" val="114552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438400"/>
            <a:ext cx="7620000" cy="6096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Questions/Comments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831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1113</TotalTime>
  <Words>671</Words>
  <Application>Microsoft Office PowerPoint</Application>
  <PresentationFormat>On-screen Show (4:3)</PresentationFormat>
  <Paragraphs>80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Skills Competition 2019 Overview  </vt:lpstr>
      <vt:lpstr>What is the Skills Competition?</vt:lpstr>
      <vt:lpstr>Why do we co-host this event?</vt:lpstr>
      <vt:lpstr>Tuition Waiver Use</vt:lpstr>
      <vt:lpstr>Tuition Waiver Use (cont.)</vt:lpstr>
      <vt:lpstr>Competition Date</vt:lpstr>
      <vt:lpstr>Class Cancellation Times</vt:lpstr>
      <vt:lpstr>Class Cancellation Times</vt:lpstr>
      <vt:lpstr>Questions/Comments</vt:lpstr>
    </vt:vector>
  </TitlesOfParts>
  <Company>Clackamas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Staff</dc:creator>
  <cp:lastModifiedBy>Max Wedding</cp:lastModifiedBy>
  <cp:revision>110</cp:revision>
  <cp:lastPrinted>2015-07-23T19:36:20Z</cp:lastPrinted>
  <dcterms:created xsi:type="dcterms:W3CDTF">2015-07-20T21:46:48Z</dcterms:created>
  <dcterms:modified xsi:type="dcterms:W3CDTF">2019-04-16T22:03:33Z</dcterms:modified>
</cp:coreProperties>
</file>